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BA86175-D9F1-46B9-956E-23B6F5536C5F}">
  <a:tblStyle styleId="{3BA86175-D9F1-46B9-956E-23B6F5536C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A9A752C-7FA7-4097-8675-BF861967CB63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65c5400b2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65c5400b2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66f5b8cf3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66f5b8cf3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61a8bb8735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61a8bb8735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61a8bb8735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61a8bb8735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61a8bb8735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61a8bb8735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61a8bb873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61a8bb873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61a8bb873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61a8bb873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61a8bb873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61a8bb873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61a8bb873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61a8bb873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61a8bb8735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61a8bb8735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61a8bb8735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61a8bb8735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65c5400b2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65c5400b2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tychen17/The-Product-Recommendation-for-H-M/blob/main/EDA.ipynb" TargetMode="External"/><Relationship Id="rId4" Type="http://schemas.openxmlformats.org/officeDocument/2006/relationships/hyperlink" Target="https://github.com/tychen17/The-Product-Recommendation-for-H-M/blob/main/Word%20Cloud%20for%20Description.ipynb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i.org/10.1109/icccbda.2019.8725694" TargetMode="External"/><Relationship Id="rId4" Type="http://schemas.openxmlformats.org/officeDocument/2006/relationships/hyperlink" Target="https://doi.org/10.1109/icccbda.2019.8725694" TargetMode="External"/><Relationship Id="rId5" Type="http://schemas.openxmlformats.org/officeDocument/2006/relationships/hyperlink" Target="https://www.digitalcommerce360.com/article/us-ecommerce-sales/" TargetMode="External"/><Relationship Id="rId6" Type="http://schemas.openxmlformats.org/officeDocument/2006/relationships/hyperlink" Target="https://www.digitalcommerce360.com/article/us-ecommerce-sales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kaggle.com/competitions/h-and-m-personalized-fashion-recommendations/data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The Product Recommendation for H&amp;M</a:t>
            </a:r>
            <a:endParaRPr sz="39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59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Course: BIA 679</a:t>
            </a:r>
            <a:endParaRPr sz="59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Instructor: Dr. Mohammad Nikouei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Next?</a:t>
            </a:r>
            <a:endParaRPr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Environment Set-up:</a:t>
            </a:r>
            <a:endParaRPr b="1" sz="19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AutoNum type="arabicPeriod"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Apache Spark load in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AutoNum type="arabicPeriod"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data for recommendation 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building:</a:t>
            </a:r>
            <a:endParaRPr b="1" sz="19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AutoNum type="arabicPeriod"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data &amp; Test data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AutoNum type="arabicPeriod"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Build the ALS model and fit in the data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https://github.com/tychen17/The-Product-Recommendation-for-H-M/blob/main/EDA.ipynb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Word Cloud Description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https://github.com/tychen17/The-Product-Recommendation-for-H-M/blob/main/Word%20Cloud%20for%20Description.ipynb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156" name="Google Shape;156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Zhao, Xuesong. “A Study on e-Commerce Recommender System Based on Big Data.” </a:t>
            </a:r>
            <a:r>
              <a:rPr i="1" lang="en" sz="1100">
                <a:solidFill>
                  <a:schemeClr val="dk1"/>
                </a:solidFill>
              </a:rPr>
              <a:t>2019 IEEE 4th International Conference on Cloud Computing and Big Data Analysis (ICCCBDA)</a:t>
            </a:r>
            <a:r>
              <a:rPr lang="en" sz="1100">
                <a:solidFill>
                  <a:schemeClr val="dk1"/>
                </a:solidFill>
              </a:rPr>
              <a:t>, 2019,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https://doi.org/10.1109/icccbda.2019.8725694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Jessica Young | Feb 18, 2022, et al. “US Ecommerce Grows 14.2% in 2021.” </a:t>
            </a:r>
            <a:r>
              <a:rPr i="1" lang="en" sz="1100">
                <a:solidFill>
                  <a:schemeClr val="dk1"/>
                </a:solidFill>
              </a:rPr>
              <a:t>Digital Commerce 360</a:t>
            </a:r>
            <a:r>
              <a:rPr lang="en" sz="1100">
                <a:solidFill>
                  <a:schemeClr val="dk1"/>
                </a:solidFill>
              </a:rPr>
              <a:t>, 16 Sept. 2022,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https://www.digitalcommerce360.com/article/us-ecommerce-sales/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“H&amp;M Personalized Fashion Recommendations.” </a:t>
            </a:r>
            <a:r>
              <a:rPr i="1" lang="en" sz="1100">
                <a:solidFill>
                  <a:schemeClr val="dk1"/>
                </a:solidFill>
              </a:rPr>
              <a:t>Kaggle</a:t>
            </a:r>
            <a:r>
              <a:rPr lang="en" sz="1100">
                <a:solidFill>
                  <a:schemeClr val="dk1"/>
                </a:solidFill>
              </a:rPr>
              <a:t>, https://www.kaggle.com/competitions/h-and-m-personalized-fashion-recommendations/data.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1448450" y="2099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20"/>
              <a:t>Thank you</a:t>
            </a:r>
            <a:endParaRPr sz="3620"/>
          </a:p>
        </p:txBody>
      </p:sp>
      <p:sp>
        <p:nvSpPr>
          <p:cNvPr id="162" name="Google Shape;162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Introduction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311700" y="1533200"/>
            <a:ext cx="85206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Goal: Provide product recommendations based on customer purchase intentions for clothing or shopping sites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Describe: 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Predict consumer purchases with a dataset of consumer purchase records published on Kaggle by H&amp;M. Models can provide companies with products that consumers are likely to buy. Therefore, online shopping platforms can provide recommendations to consumers based on the results of the model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Software: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Spark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15795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Project 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 txBox="1"/>
          <p:nvPr/>
        </p:nvSpPr>
        <p:spPr>
          <a:xfrm>
            <a:off x="461650" y="1289925"/>
            <a:ext cx="6711900" cy="10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Dataset: </a:t>
            </a:r>
            <a:r>
              <a:rPr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https://www.kaggle.com/competitions/h-and-m-personalized-fashion-recommendations/data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7350" y="2244900"/>
            <a:ext cx="4082401" cy="26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650" y="2638625"/>
            <a:ext cx="4475701" cy="212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426" y="222250"/>
            <a:ext cx="6828201" cy="384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/>
        </p:nvSpPr>
        <p:spPr>
          <a:xfrm>
            <a:off x="4183250" y="4238625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design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Collecting &amp; Understanding Data</a:t>
            </a:r>
            <a:endParaRPr/>
          </a:p>
        </p:txBody>
      </p:sp>
      <p:graphicFrame>
        <p:nvGraphicFramePr>
          <p:cNvPr id="118" name="Google Shape;118;p18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{3BA86175-D9F1-46B9-956E-23B6F5536C5F}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 Intro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Amount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Size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Columns of Articles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23 </a:t>
                      </a:r>
                      <a:r>
                        <a:rPr lang="en"/>
                        <a:t>variables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36.14MB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Columns of Customer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 </a:t>
                      </a:r>
                      <a:r>
                        <a:rPr lang="en"/>
                        <a:t>variables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207.14MB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Image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05k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28G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3" name="Google Shape;123;p19"/>
          <p:cNvGraphicFramePr/>
          <p:nvPr/>
        </p:nvGraphicFramePr>
        <p:xfrm>
          <a:off x="1120775" y="9636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{BA9A752C-7FA7-4097-8675-BF861967CB63}</a:tableStyleId>
              </a:tblPr>
              <a:tblGrid>
                <a:gridCol w="1007625"/>
                <a:gridCol w="177687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Columns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article_id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article id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product_code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code of product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prod_name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name of product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product_type_no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number of product type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…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…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4" name="Google Shape;124;p19"/>
          <p:cNvSpPr txBox="1"/>
          <p:nvPr/>
        </p:nvSpPr>
        <p:spPr>
          <a:xfrm>
            <a:off x="1013013" y="40534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 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Columns of articles</a:t>
            </a:r>
            <a:endParaRPr/>
          </a:p>
        </p:txBody>
      </p:sp>
      <p:graphicFrame>
        <p:nvGraphicFramePr>
          <p:cNvPr id="125" name="Google Shape;125;p19"/>
          <p:cNvGraphicFramePr/>
          <p:nvPr/>
        </p:nvGraphicFramePr>
        <p:xfrm>
          <a:off x="5087950" y="485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{BA9A752C-7FA7-4097-8675-BF861967CB63}</a:tableStyleId>
              </a:tblPr>
              <a:tblGrid>
                <a:gridCol w="1490250"/>
                <a:gridCol w="1383125"/>
              </a:tblGrid>
              <a:tr h="344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Columns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customer_id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customer id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Active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Active or not active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club_member_status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status of club member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fashion_news_frequency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frequency of fashion news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age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customer age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postal_code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customer’s postal code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6" name="Google Shape;126;p19"/>
          <p:cNvSpPr txBox="1"/>
          <p:nvPr/>
        </p:nvSpPr>
        <p:spPr>
          <a:xfrm>
            <a:off x="5294500" y="44227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 Columns of 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customer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488" y="73600"/>
            <a:ext cx="7135031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/>
          <p:nvPr/>
        </p:nvSpPr>
        <p:spPr>
          <a:xfrm>
            <a:off x="2709975" y="1222050"/>
            <a:ext cx="1412700" cy="1239600"/>
          </a:xfrm>
          <a:prstGeom prst="frame">
            <a:avLst>
              <a:gd fmla="val 1250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</a:t>
            </a:r>
            <a:r>
              <a:rPr lang="en"/>
              <a:t>ew?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Exploratory Data Analysis (EDA)</a:t>
            </a:r>
            <a:endParaRPr b="1" sz="200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AutoNum type="arabicPeriod"/>
            </a:pPr>
            <a:r>
              <a:rPr lang="en" sz="1800">
                <a:solidFill>
                  <a:srgbClr val="000000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Statistics on product filter by time, amount, etc</a:t>
            </a:r>
            <a:endParaRPr sz="1800">
              <a:solidFill>
                <a:srgbClr val="000000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AutoNum type="arabicPeriod"/>
            </a:pPr>
            <a:r>
              <a:rPr lang="en" sz="1800">
                <a:solidFill>
                  <a:srgbClr val="000000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Statistics on customer filter by id, age, etc</a:t>
            </a:r>
            <a:endParaRPr sz="1800">
              <a:solidFill>
                <a:srgbClr val="000000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AutoNum type="arabicPeriod"/>
            </a:pPr>
            <a:r>
              <a:rPr lang="en" sz="1800">
                <a:solidFill>
                  <a:srgbClr val="000000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Transaction amount by date</a:t>
            </a:r>
            <a:endParaRPr sz="1800">
              <a:solidFill>
                <a:srgbClr val="000000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AutoNum type="arabicPeriod"/>
            </a:pPr>
            <a:r>
              <a:rPr lang="en" sz="1800">
                <a:solidFill>
                  <a:srgbClr val="000000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Correlation between customer and product</a:t>
            </a:r>
            <a:endParaRPr sz="1800">
              <a:solidFill>
                <a:srgbClr val="000000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AutoNum type="arabicPeriod"/>
            </a:pPr>
            <a:r>
              <a:rPr lang="en" sz="1800">
                <a:solidFill>
                  <a:srgbClr val="000000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Word Cloud</a:t>
            </a:r>
            <a:endParaRPr sz="1800">
              <a:solidFill>
                <a:srgbClr val="000000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